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2" r:id="rId4"/>
    <p:sldId id="261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0000"/>
    <a:srgbClr val="006666"/>
    <a:srgbClr val="FF9966"/>
    <a:srgbClr val="CCCCFF"/>
    <a:srgbClr val="FF9999"/>
    <a:srgbClr val="FF0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7" d="100"/>
          <a:sy n="117" d="100"/>
        </p:scale>
        <p:origin x="9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C627C99A-B012-7F92-7F22-95E12E5B105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0B676BEA-FFBC-E712-29E4-FF4E613A202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218BAED8-A266-8DAE-CEA6-B4106AE97347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30D53074-B6E6-1C0F-A34C-128F627140F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4822" name="Rectangle 6">
            <a:extLst>
              <a:ext uri="{FF2B5EF4-FFF2-40B4-BE49-F238E27FC236}">
                <a16:creationId xmlns:a16="http://schemas.microsoft.com/office/drawing/2014/main" id="{3D295B8E-9792-1669-6CA9-E0F7D8F6A12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4823" name="Rectangle 7">
            <a:extLst>
              <a:ext uri="{FF2B5EF4-FFF2-40B4-BE49-F238E27FC236}">
                <a16:creationId xmlns:a16="http://schemas.microsoft.com/office/drawing/2014/main" id="{60F475E2-EE46-48E6-3E93-FF7E4ED2B8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9C3BDC96-E534-4C17-9C21-E18C27988D3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01B6715-0F79-626E-D624-7674FB06D4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30585E-1A9E-4502-953F-F8332820D27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C8114D1B-2FFA-BCD2-4458-D8702E7283A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742710CE-2AEB-DD99-82BB-E5C00FBD23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594DB9E-3A60-1D84-656B-15950FB684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E0E2CB-925D-4466-9C21-89E55659264E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43508467-7391-D4B3-53D1-96A9A03204A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F817BC75-A082-1565-FC4A-C18F393E44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67E5777-AEE6-074B-3A88-0128C0C32E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07AD81-E3F0-406F-85BB-08A5AB45EF6B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3C904AF8-10A3-06B7-90B3-E23A5E620F5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120D6FF7-3F9C-0C75-0124-9279907940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794D42C-37A8-E9C2-539E-1F79AA8552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A93FCF-5A72-446C-80B1-01266E6EC93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F5F64EBC-74CF-01FE-AABE-7D2F5A70FA3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73021017-5C85-625B-A6AF-CDA160B0D8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95A8A91-70CA-DD72-CF8B-606B67D6E1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D539FF-62F2-4B37-A5BA-941800DEEAF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462FEC01-DA3E-36D6-249E-E7E7E6E970B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23E253D8-49C9-5351-8DB4-DBC0617F0C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77189C4-4199-43F0-9948-2CB5D49BB7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96EFEA-7596-4070-AA95-41D5F7C74C8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5633EFA5-6077-5552-5E3D-6A0E310D175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33F8E2BE-A60D-BCE8-EC00-91AC5C7AE1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1FBFE9A-C79E-E5A1-1AE5-C0E2EB0875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2E1CE8-6667-4433-AF81-0A4C5D801442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944F83A3-353A-D602-2E9E-8DA9259E72F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8B71F7FC-EA8E-CF17-B29A-D5A2A07365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744A443-BC46-2D95-3FA6-206C3AC9C0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CD6D43-38DD-4520-A880-1C98991CF82E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E3C4042A-C272-B650-D708-3775A12A314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6BA37F15-A6B0-32D8-BBAD-4AC77E4036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4AC66-54BE-FB83-2E24-6909F1281A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8C2D0E-9CEE-F88C-4804-1A23EF39FB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2CA1F9-E166-B653-224E-0C100CE20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289772-A849-433C-B309-0A67F1D6CB56}" type="datetime1">
              <a:rPr lang="en-GB" altLang="en-US"/>
              <a:pPr/>
              <a:t>23/05/2023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6AC2A-59B4-5E9D-1ED2-660F73A74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667CCD-E5AF-16E0-1D36-03F4D87F1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831EA-4367-47E2-A4B1-BD350630659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2033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71373-E7A6-C805-5962-243E23AC4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399391-A3BA-2698-9972-6DCCC7044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3C843-04AE-C4FD-4AD7-0FCF7F7DE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6A182D-CD63-49BC-92AA-2FAC960D29D5}" type="datetime1">
              <a:rPr lang="en-GB" altLang="en-US"/>
              <a:pPr/>
              <a:t>23/05/2023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5618FB-0849-F30F-3E77-9D40E98E1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90E91-7E7D-747F-F2B7-23A5E17C8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9C8ED-C97F-45EE-9815-F4B2EC796B9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6056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1E59ED-5190-2A5B-4A00-70CD1C8368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46491A-8761-9510-16E2-45E76A200A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A96BD7-4952-467D-4392-931C67885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7CB93F-D36D-405A-A178-AE23CB0B6CF4}" type="datetime1">
              <a:rPr lang="en-GB" altLang="en-US"/>
              <a:pPr/>
              <a:t>23/05/2023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98FA16-12AB-CEBD-93FC-A92910869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61E23-CDB1-E783-7FC0-B314721D5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91265-D22B-42AF-BC1D-481F6755DF5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5439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2C99B-4040-E992-D311-93BBE80AE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69998-5948-B9B5-8542-2AC3DA33D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833EFE-79A5-0086-35BA-87635CAD9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49FFCD-CF97-4C09-A5AA-0F8D51F68A66}" type="datetime1">
              <a:rPr lang="en-GB" altLang="en-US"/>
              <a:pPr/>
              <a:t>23/05/2023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097A36-60E3-6D2D-07A6-7B96A5C12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87AC97-9293-2830-41BE-1DB620DE3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E06B5-A668-45A9-8DC5-DD231352EE9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65568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2560E-C086-4A14-0C29-D79234BE4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F93758-EA31-A358-3D9A-DB10240C2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11B950-EF1D-40CE-8CE3-F119BB6F4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A58AC9-FED9-4E3A-A8D6-0A80F960C636}" type="datetime1">
              <a:rPr lang="en-GB" altLang="en-US"/>
              <a:pPr/>
              <a:t>23/05/2023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AEBB0-EA34-331D-7A94-540E1CE3D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35E248-4EB2-5631-2B1C-CB993798F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A053F-B117-4E9B-9737-6175B56439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7573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91DB7-3530-70FE-DAAE-F563E4D30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EBE89-40C8-2943-B952-2A2CEAAE52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115735-E247-DEE2-68AD-55E8D8AB44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2E0C4A-CB0B-251B-DF39-9555960CA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6FBC2D-8B3E-4E9B-A9B3-B7E3AAEA1CBF}" type="datetime1">
              <a:rPr lang="en-GB" altLang="en-US"/>
              <a:pPr/>
              <a:t>23/05/2023</a:t>
            </a:fld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D832B9-F566-B47F-6FC2-7AD8AE970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A4B1CC-CD67-FF64-AC8F-65EA4F551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9D9991-85F6-4181-A544-888145A3FD1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2791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53F32-6D5C-435D-F121-A2C02F642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574C4E-648B-3508-0772-DF0034F0D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F686CD-0B09-CFC7-E08C-25C739B130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A5DB2F-4C07-75C9-118F-04B1D74021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EAF3F0-6D63-A6C1-8504-FE1E1C2A7C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4786B7-B753-6B82-CD5D-659DE40E1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E6312D-58D2-4802-AF3B-15B08EA7A232}" type="datetime1">
              <a:rPr lang="en-GB" altLang="en-US"/>
              <a:pPr/>
              <a:t>23/05/2023</a:t>
            </a:fld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3A4EDA-3C4E-FE8F-93A9-A00CA9E5B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33DC37-7AB7-3A3F-FFC6-3BCF6FBFA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9213E-F569-44C4-869E-6595A9064E8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1102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516C9-D97A-7ACD-237F-93E186074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BFBDD7-3912-61EA-B9CA-DAB7D1EB3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0DC07F-8807-4808-A044-7901ECB396FD}" type="datetime1">
              <a:rPr lang="en-GB" altLang="en-US"/>
              <a:pPr/>
              <a:t>23/05/2023</a:t>
            </a:fld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A8FE68-01AF-B428-7797-DB586658C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06612D-B504-2A37-3CEA-F204DA9AF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76A97B-4031-4E4B-B150-4B9FD4EF631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291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EBA455-9F2B-D9D8-97AC-39FCE1585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D7A4D1-52C6-4CFF-9B31-86A14E766397}" type="datetime1">
              <a:rPr lang="en-GB" altLang="en-US"/>
              <a:pPr/>
              <a:t>23/05/2023</a:t>
            </a:fld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30115D-993A-2B9B-8BDE-70C2B361F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F2E0FF-A59D-9942-BF36-8F765957C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C04B5A-6D77-4140-8082-AEE7C07895C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9518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856D4-4494-43A8-CF56-56B388DC0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C0020-A800-61FB-4FB5-2FA413CF40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245A-0B99-14A3-38F9-D941854948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556B95-1387-8BF8-14FF-E8A893DF9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BE8B1A-7E80-4434-B6A9-164568A7F925}" type="datetime1">
              <a:rPr lang="en-GB" altLang="en-US"/>
              <a:pPr/>
              <a:t>23/05/2023</a:t>
            </a:fld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14D1A3-4551-A25A-BB90-588D3569F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DBCF19-D387-CB2C-A7F3-439FCAB97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22261-492E-4A9A-B3A0-42539A0849F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5736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0A117-AD9C-7F87-FAE6-92D1F921B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04D117-FBAA-6BDA-5BAE-EE6CB3AB97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299445-CE0D-869A-18B8-87EFA4FC31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CD753A-6680-99AE-2AFF-2D40B2584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9111EE-9BC6-43D9-A366-3EFB265CA548}" type="datetime1">
              <a:rPr lang="en-GB" altLang="en-US"/>
              <a:pPr/>
              <a:t>23/05/2023</a:t>
            </a:fld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90CE2F-181D-469F-3030-B3108AE35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56BB52-F585-C1A9-D5EC-2D6E29ADC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3D3F71-7307-444F-8AEF-CFA474402FC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86458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E9DAFDE-543E-CA37-7B4D-6AA5621E5B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0DE9DF5-337A-9F09-B5C1-99281EE74B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767688F-9070-7640-EB39-DABB6B03939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39000" y="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chemeClr val="folHlink"/>
                </a:solidFill>
              </a:defRPr>
            </a:lvl1pPr>
          </a:lstStyle>
          <a:p>
            <a:fld id="{B14CFA63-094C-4E3C-B992-1CC62A400CB7}" type="datetime1">
              <a:rPr lang="en-GB" altLang="en-US"/>
              <a:pPr/>
              <a:t>23/05/2023</a:t>
            </a:fld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E146696-D98A-3FC8-AEDF-6D4F84A924A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986E007-D911-6136-2F8A-10BB1F4707E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6A1CB587-F2BC-45C2-94BF-DCEEB6D754B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anose="030F0702030302020204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anose="030F0702030302020204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anose="030F0702030302020204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anose="030F0702030302020204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anose="030F0702030302020204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anose="030F0702030302020204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anose="030F0702030302020204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anose="030F07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>
            <a:extLst>
              <a:ext uri="{FF2B5EF4-FFF2-40B4-BE49-F238E27FC236}">
                <a16:creationId xmlns:a16="http://schemas.microsoft.com/office/drawing/2014/main" id="{DC204789-8301-E5D9-E92F-FA5239081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C60B-E96D-4A83-8B15-3D4C0B136202}" type="datetime1">
              <a:rPr lang="en-GB" altLang="en-US"/>
              <a:pPr/>
              <a:t>23/05/2023</a:t>
            </a:fld>
            <a:endParaRPr lang="en-GB" alt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2B2212AE-115E-781B-81CD-80DA4E8D56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5138" y="2586038"/>
            <a:ext cx="66548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4800">
                <a:effectLst>
                  <a:outerShdw blurRad="38100" dist="38100" dir="2700000" algn="tl">
                    <a:srgbClr val="808080"/>
                  </a:outerShdw>
                </a:effectLst>
              </a:rPr>
              <a:t>Reactivity series</a:t>
            </a:r>
            <a:endParaRPr lang="en-US" altLang="en-US" sz="4800"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>
            <a:extLst>
              <a:ext uri="{FF2B5EF4-FFF2-40B4-BE49-F238E27FC236}">
                <a16:creationId xmlns:a16="http://schemas.microsoft.com/office/drawing/2014/main" id="{20D81137-08C4-A537-E534-E2C25D8CB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61068-7AFA-481C-9BF5-3D9D07BC3F96}" type="datetime1">
              <a:rPr lang="en-GB" altLang="en-US"/>
              <a:pPr/>
              <a:t>23/05/2023</a:t>
            </a:fld>
            <a:endParaRPr lang="en-GB" altLang="en-US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51F523A6-DBC0-4418-B088-2733523890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882650"/>
          </a:xfrm>
        </p:spPr>
        <p:txBody>
          <a:bodyPr/>
          <a:lstStyle/>
          <a:p>
            <a:r>
              <a:rPr lang="en-GB" altLang="en-US" sz="4000"/>
              <a:t>Reactions of metals with oxygen</a:t>
            </a:r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8CA98A1D-FCC0-CF3C-B108-7F2BD31B4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19200"/>
            <a:ext cx="8610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FFFF66"/>
                </a:solidFill>
              </a:rPr>
              <a:t>When a metal reacts with oxygen it will form a METAL OXIDE.  This is what happens when a metal rusts.  We can make this reaction happen quicker by burning the metal. </a:t>
            </a:r>
          </a:p>
        </p:txBody>
      </p:sp>
      <p:grpSp>
        <p:nvGrpSpPr>
          <p:cNvPr id="6155" name="Group 11">
            <a:extLst>
              <a:ext uri="{FF2B5EF4-FFF2-40B4-BE49-F238E27FC236}">
                <a16:creationId xmlns:a16="http://schemas.microsoft.com/office/drawing/2014/main" id="{ABB10F77-CD4A-1FB0-2053-9B71E3B5291F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971800"/>
            <a:ext cx="7543800" cy="482600"/>
            <a:chOff x="432" y="1872"/>
            <a:chExt cx="4752" cy="304"/>
          </a:xfrm>
        </p:grpSpPr>
        <p:sp>
          <p:nvSpPr>
            <p:cNvPr id="6148" name="Text Box 4">
              <a:extLst>
                <a:ext uri="{FF2B5EF4-FFF2-40B4-BE49-F238E27FC236}">
                  <a16:creationId xmlns:a16="http://schemas.microsoft.com/office/drawing/2014/main" id="{946C1502-45D2-D64B-0660-23F8C57C81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872"/>
              <a:ext cx="4752" cy="304"/>
            </a:xfrm>
            <a:prstGeom prst="rect">
              <a:avLst/>
            </a:prstGeom>
            <a:noFill/>
            <a:ln w="25400">
              <a:solidFill>
                <a:srgbClr val="FF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/>
                <a:t>METAL  </a:t>
              </a:r>
              <a:r>
                <a:rPr lang="en-GB" altLang="en-US">
                  <a:solidFill>
                    <a:srgbClr val="66FFFF"/>
                  </a:solidFill>
                </a:rPr>
                <a:t>+</a:t>
              </a:r>
              <a:r>
                <a:rPr lang="en-GB" altLang="en-US"/>
                <a:t>  OXYGEN   		METAL OXIDE</a:t>
              </a:r>
            </a:p>
          </p:txBody>
        </p:sp>
        <p:sp>
          <p:nvSpPr>
            <p:cNvPr id="6150" name="Line 6">
              <a:extLst>
                <a:ext uri="{FF2B5EF4-FFF2-40B4-BE49-F238E27FC236}">
                  <a16:creationId xmlns:a16="http://schemas.microsoft.com/office/drawing/2014/main" id="{9A36A799-0008-5EA1-6156-F91429BC5D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2016"/>
              <a:ext cx="768" cy="0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156" name="Group 12">
            <a:extLst>
              <a:ext uri="{FF2B5EF4-FFF2-40B4-BE49-F238E27FC236}">
                <a16:creationId xmlns:a16="http://schemas.microsoft.com/office/drawing/2014/main" id="{5886BCF1-6F7D-9545-8E7D-B81DAE07CDE8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3962400"/>
            <a:ext cx="8610600" cy="2647950"/>
            <a:chOff x="192" y="2496"/>
            <a:chExt cx="5424" cy="1668"/>
          </a:xfrm>
        </p:grpSpPr>
        <p:sp>
          <p:nvSpPr>
            <p:cNvPr id="6149" name="Text Box 5">
              <a:extLst>
                <a:ext uri="{FF2B5EF4-FFF2-40B4-BE49-F238E27FC236}">
                  <a16:creationId xmlns:a16="http://schemas.microsoft.com/office/drawing/2014/main" id="{5CF1E2A0-F050-0C32-64CB-D008E3C2A8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2496"/>
              <a:ext cx="5424" cy="16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altLang="en-US">
                  <a:solidFill>
                    <a:srgbClr val="66FF99"/>
                  </a:solidFill>
                  <a:latin typeface="Comic Sans MS" panose="030F0702030302020204" pitchFamily="66" charset="0"/>
                </a:rPr>
                <a:t>Copy and complete the following reactions:</a:t>
              </a:r>
            </a:p>
            <a:p>
              <a:pPr>
                <a:spcBef>
                  <a:spcPct val="50000"/>
                </a:spcBef>
                <a:buFontTx/>
                <a:buAutoNum type="arabicParenR"/>
              </a:pPr>
              <a:r>
                <a:rPr lang="en-GB" altLang="en-US">
                  <a:solidFill>
                    <a:schemeClr val="bg1"/>
                  </a:solidFill>
                  <a:latin typeface="Comic Sans MS" panose="030F0702030302020204" pitchFamily="66" charset="0"/>
                </a:rPr>
                <a:t>Magnesium + oxygen</a:t>
              </a:r>
            </a:p>
            <a:p>
              <a:pPr>
                <a:spcBef>
                  <a:spcPct val="50000"/>
                </a:spcBef>
                <a:buFontTx/>
                <a:buAutoNum type="arabicParenR"/>
              </a:pPr>
              <a:r>
                <a:rPr lang="en-GB" altLang="en-US">
                  <a:solidFill>
                    <a:srgbClr val="66FF99"/>
                  </a:solidFill>
                  <a:latin typeface="Comic Sans MS" panose="030F0702030302020204" pitchFamily="66" charset="0"/>
                </a:rPr>
                <a:t>Copper + oxygen</a:t>
              </a:r>
            </a:p>
            <a:p>
              <a:pPr>
                <a:spcBef>
                  <a:spcPct val="50000"/>
                </a:spcBef>
                <a:buFontTx/>
                <a:buAutoNum type="arabicParenR"/>
              </a:pPr>
              <a:r>
                <a:rPr lang="en-GB" altLang="en-US">
                  <a:solidFill>
                    <a:schemeClr val="bg1"/>
                  </a:solidFill>
                  <a:latin typeface="Comic Sans MS" panose="030F0702030302020204" pitchFamily="66" charset="0"/>
                </a:rPr>
                <a:t>Calcium + oxygen</a:t>
              </a:r>
            </a:p>
            <a:p>
              <a:pPr>
                <a:spcBef>
                  <a:spcPct val="50000"/>
                </a:spcBef>
                <a:buFontTx/>
                <a:buAutoNum type="arabicParenR"/>
              </a:pPr>
              <a:r>
                <a:rPr lang="en-GB" altLang="en-US">
                  <a:solidFill>
                    <a:srgbClr val="66FF99"/>
                  </a:solidFill>
                  <a:latin typeface="Comic Sans MS" panose="030F0702030302020204" pitchFamily="66" charset="0"/>
                </a:rPr>
                <a:t>Iron + oxygen</a:t>
              </a:r>
            </a:p>
          </p:txBody>
        </p:sp>
        <p:sp>
          <p:nvSpPr>
            <p:cNvPr id="6151" name="Line 7">
              <a:extLst>
                <a:ext uri="{FF2B5EF4-FFF2-40B4-BE49-F238E27FC236}">
                  <a16:creationId xmlns:a16="http://schemas.microsoft.com/office/drawing/2014/main" id="{D1213C43-120C-4AB8-6431-CC0354EDCF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4032"/>
              <a:ext cx="768" cy="0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52" name="Line 8">
              <a:extLst>
                <a:ext uri="{FF2B5EF4-FFF2-40B4-BE49-F238E27FC236}">
                  <a16:creationId xmlns:a16="http://schemas.microsoft.com/office/drawing/2014/main" id="{DD4DE9C8-2336-73D9-2899-71D725399D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3696"/>
              <a:ext cx="768" cy="0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53" name="Line 9">
              <a:extLst>
                <a:ext uri="{FF2B5EF4-FFF2-40B4-BE49-F238E27FC236}">
                  <a16:creationId xmlns:a16="http://schemas.microsoft.com/office/drawing/2014/main" id="{CFC27EEE-7225-C690-4652-99EE162C92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3312"/>
              <a:ext cx="768" cy="0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54" name="Line 10">
              <a:extLst>
                <a:ext uri="{FF2B5EF4-FFF2-40B4-BE49-F238E27FC236}">
                  <a16:creationId xmlns:a16="http://schemas.microsoft.com/office/drawing/2014/main" id="{5D6834B5-C8DD-67CA-E15E-344AD69D22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2976"/>
              <a:ext cx="768" cy="0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>
            <a:extLst>
              <a:ext uri="{FF2B5EF4-FFF2-40B4-BE49-F238E27FC236}">
                <a16:creationId xmlns:a16="http://schemas.microsoft.com/office/drawing/2014/main" id="{D5A6B8E6-0056-D3B5-7C0B-6DBB82549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539A-4064-4E8E-9450-B723F60891AE}" type="datetime1">
              <a:rPr lang="en-GB" altLang="en-US"/>
              <a:pPr/>
              <a:t>23/05/2023</a:t>
            </a:fld>
            <a:endParaRPr lang="en-GB" altLang="en-US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BB11EED6-EEBD-7C30-E144-9A35231942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882650"/>
          </a:xfrm>
        </p:spPr>
        <p:txBody>
          <a:bodyPr/>
          <a:lstStyle/>
          <a:p>
            <a:r>
              <a:rPr lang="en-GB" altLang="en-US" sz="4000"/>
              <a:t>Reactions of metals with water</a:t>
            </a: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DCC44604-A2B5-D4EC-F4B9-4AB112431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90600"/>
            <a:ext cx="8610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FFCC66"/>
                </a:solidFill>
              </a:rPr>
              <a:t>When a metal reacts with water hydrogen is always given off.  The other product will be either a metal hydroxide or a metal oxide.</a:t>
            </a:r>
          </a:p>
        </p:txBody>
      </p:sp>
      <p:grpSp>
        <p:nvGrpSpPr>
          <p:cNvPr id="8208" name="Group 16">
            <a:extLst>
              <a:ext uri="{FF2B5EF4-FFF2-40B4-BE49-F238E27FC236}">
                <a16:creationId xmlns:a16="http://schemas.microsoft.com/office/drawing/2014/main" id="{94004A82-D7D2-1730-E1F3-D47E0EB53ADF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3962400"/>
            <a:ext cx="8610600" cy="2647950"/>
            <a:chOff x="192" y="2496"/>
            <a:chExt cx="5424" cy="1668"/>
          </a:xfrm>
        </p:grpSpPr>
        <p:sp>
          <p:nvSpPr>
            <p:cNvPr id="8197" name="Text Box 5">
              <a:extLst>
                <a:ext uri="{FF2B5EF4-FFF2-40B4-BE49-F238E27FC236}">
                  <a16:creationId xmlns:a16="http://schemas.microsoft.com/office/drawing/2014/main" id="{491F7E67-70AB-347D-5784-F7247BF5B4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2496"/>
              <a:ext cx="5424" cy="16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altLang="en-US">
                  <a:solidFill>
                    <a:srgbClr val="FF99CC"/>
                  </a:solidFill>
                  <a:latin typeface="Comic Sans MS" panose="030F0702030302020204" pitchFamily="66" charset="0"/>
                </a:rPr>
                <a:t>Copy and complete the following reactions:</a:t>
              </a:r>
            </a:p>
            <a:p>
              <a:pPr>
                <a:spcBef>
                  <a:spcPct val="50000"/>
                </a:spcBef>
                <a:buFontTx/>
                <a:buAutoNum type="arabicParenR"/>
              </a:pPr>
              <a:r>
                <a:rPr lang="en-GB" altLang="en-US">
                  <a:solidFill>
                    <a:schemeClr val="bg1"/>
                  </a:solidFill>
                  <a:latin typeface="Comic Sans MS" panose="030F0702030302020204" pitchFamily="66" charset="0"/>
                </a:rPr>
                <a:t>Sodium + water</a:t>
              </a:r>
            </a:p>
            <a:p>
              <a:pPr>
                <a:spcBef>
                  <a:spcPct val="50000"/>
                </a:spcBef>
                <a:buFontTx/>
                <a:buAutoNum type="arabicParenR"/>
              </a:pPr>
              <a:r>
                <a:rPr lang="en-GB" altLang="en-US">
                  <a:solidFill>
                    <a:srgbClr val="FF99CC"/>
                  </a:solidFill>
                  <a:latin typeface="Comic Sans MS" panose="030F0702030302020204" pitchFamily="66" charset="0"/>
                </a:rPr>
                <a:t>Potassium + water</a:t>
              </a:r>
            </a:p>
            <a:p>
              <a:pPr>
                <a:spcBef>
                  <a:spcPct val="50000"/>
                </a:spcBef>
                <a:buFontTx/>
                <a:buAutoNum type="arabicParenR"/>
              </a:pPr>
              <a:r>
                <a:rPr lang="en-GB" altLang="en-US">
                  <a:solidFill>
                    <a:schemeClr val="bg1"/>
                  </a:solidFill>
                  <a:latin typeface="Comic Sans MS" panose="030F0702030302020204" pitchFamily="66" charset="0"/>
                </a:rPr>
                <a:t>Calcium + water</a:t>
              </a:r>
            </a:p>
            <a:p>
              <a:pPr>
                <a:spcBef>
                  <a:spcPct val="50000"/>
                </a:spcBef>
                <a:buFontTx/>
                <a:buAutoNum type="arabicParenR"/>
              </a:pPr>
              <a:r>
                <a:rPr lang="en-GB" altLang="en-US">
                  <a:solidFill>
                    <a:srgbClr val="FF99CC"/>
                  </a:solidFill>
                  <a:latin typeface="Comic Sans MS" panose="030F0702030302020204" pitchFamily="66" charset="0"/>
                </a:rPr>
                <a:t>Iron + steam</a:t>
              </a:r>
            </a:p>
          </p:txBody>
        </p:sp>
        <p:sp>
          <p:nvSpPr>
            <p:cNvPr id="8198" name="Line 6">
              <a:extLst>
                <a:ext uri="{FF2B5EF4-FFF2-40B4-BE49-F238E27FC236}">
                  <a16:creationId xmlns:a16="http://schemas.microsoft.com/office/drawing/2014/main" id="{D7945A43-69A0-0D77-A49F-96AD8CA235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4032"/>
              <a:ext cx="768" cy="0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199" name="Line 7">
              <a:extLst>
                <a:ext uri="{FF2B5EF4-FFF2-40B4-BE49-F238E27FC236}">
                  <a16:creationId xmlns:a16="http://schemas.microsoft.com/office/drawing/2014/main" id="{2839B2BF-2BC8-F52E-BD15-2D0A94E37B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3696"/>
              <a:ext cx="768" cy="0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00" name="Line 8">
              <a:extLst>
                <a:ext uri="{FF2B5EF4-FFF2-40B4-BE49-F238E27FC236}">
                  <a16:creationId xmlns:a16="http://schemas.microsoft.com/office/drawing/2014/main" id="{4905F1F3-39F6-5BA2-D354-6DB40F9346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3312"/>
              <a:ext cx="768" cy="0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01" name="Line 9">
              <a:extLst>
                <a:ext uri="{FF2B5EF4-FFF2-40B4-BE49-F238E27FC236}">
                  <a16:creationId xmlns:a16="http://schemas.microsoft.com/office/drawing/2014/main" id="{A0CD283C-08E5-9CDD-DEB8-431667543F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2976"/>
              <a:ext cx="768" cy="0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207" name="Group 15">
            <a:extLst>
              <a:ext uri="{FF2B5EF4-FFF2-40B4-BE49-F238E27FC236}">
                <a16:creationId xmlns:a16="http://schemas.microsoft.com/office/drawing/2014/main" id="{5FF96CFA-D339-9F18-0864-89F1CA4AD539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438400"/>
            <a:ext cx="8305800" cy="879475"/>
            <a:chOff x="288" y="1488"/>
            <a:chExt cx="5232" cy="554"/>
          </a:xfrm>
        </p:grpSpPr>
        <p:sp>
          <p:nvSpPr>
            <p:cNvPr id="8203" name="Text Box 11">
              <a:extLst>
                <a:ext uri="{FF2B5EF4-FFF2-40B4-BE49-F238E27FC236}">
                  <a16:creationId xmlns:a16="http://schemas.microsoft.com/office/drawing/2014/main" id="{A02F36BA-DFFE-4A9F-42EF-F90041EA49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1488"/>
              <a:ext cx="5232" cy="554"/>
            </a:xfrm>
            <a:prstGeom prst="rect">
              <a:avLst/>
            </a:prstGeom>
            <a:noFill/>
            <a:ln w="25400">
              <a:solidFill>
                <a:srgbClr val="FF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000"/>
                <a:t>METAL  </a:t>
              </a:r>
              <a:r>
                <a:rPr lang="en-GB" altLang="en-US" sz="2000">
                  <a:solidFill>
                    <a:srgbClr val="66FFFF"/>
                  </a:solidFill>
                </a:rPr>
                <a:t>+</a:t>
              </a:r>
              <a:r>
                <a:rPr lang="en-GB" altLang="en-US" sz="2000"/>
                <a:t>  WATER   		METAL OXIDE </a:t>
              </a:r>
              <a:r>
                <a:rPr lang="en-GB" altLang="en-US" sz="2000">
                  <a:solidFill>
                    <a:srgbClr val="66CCFF"/>
                  </a:solidFill>
                </a:rPr>
                <a:t>+</a:t>
              </a:r>
              <a:r>
                <a:rPr lang="en-GB" altLang="en-US" sz="2000"/>
                <a:t> HYDROGEN</a:t>
              </a:r>
            </a:p>
            <a:p>
              <a:pPr algn="ctr">
                <a:spcBef>
                  <a:spcPct val="50000"/>
                </a:spcBef>
              </a:pPr>
              <a:r>
                <a:rPr lang="en-GB" altLang="en-US" sz="2000"/>
                <a:t>METAL </a:t>
              </a:r>
              <a:r>
                <a:rPr lang="en-GB" altLang="en-US" sz="2000">
                  <a:solidFill>
                    <a:srgbClr val="66CCFF"/>
                  </a:solidFill>
                </a:rPr>
                <a:t>+</a:t>
              </a:r>
              <a:r>
                <a:rPr lang="en-GB" altLang="en-US" sz="2000"/>
                <a:t> WATER		METAL HYDROXIDE </a:t>
              </a:r>
              <a:r>
                <a:rPr lang="en-GB" altLang="en-US" sz="2000">
                  <a:solidFill>
                    <a:srgbClr val="66CCFF"/>
                  </a:solidFill>
                </a:rPr>
                <a:t>+</a:t>
              </a:r>
              <a:r>
                <a:rPr lang="en-GB" altLang="en-US" sz="2000"/>
                <a:t> HYDROGEN</a:t>
              </a:r>
            </a:p>
          </p:txBody>
        </p:sp>
        <p:sp>
          <p:nvSpPr>
            <p:cNvPr id="8204" name="Line 12">
              <a:extLst>
                <a:ext uri="{FF2B5EF4-FFF2-40B4-BE49-F238E27FC236}">
                  <a16:creationId xmlns:a16="http://schemas.microsoft.com/office/drawing/2014/main" id="{86CC023F-73BE-A8C2-7FFF-7BBB6E4509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1632"/>
              <a:ext cx="528" cy="0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06" name="Line 14">
              <a:extLst>
                <a:ext uri="{FF2B5EF4-FFF2-40B4-BE49-F238E27FC236}">
                  <a16:creationId xmlns:a16="http://schemas.microsoft.com/office/drawing/2014/main" id="{ED8D695E-87E7-F725-F75F-785B00155A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1920"/>
              <a:ext cx="768" cy="0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>
            <a:extLst>
              <a:ext uri="{FF2B5EF4-FFF2-40B4-BE49-F238E27FC236}">
                <a16:creationId xmlns:a16="http://schemas.microsoft.com/office/drawing/2014/main" id="{E0E376D4-B078-FE08-E675-10B4A59DE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87F69-B587-4D72-B211-C641BB50BBF5}" type="datetime1">
              <a:rPr lang="en-GB" altLang="en-US"/>
              <a:pPr/>
              <a:t>23/05/2023</a:t>
            </a:fld>
            <a:endParaRPr lang="en-GB" altLang="en-US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331414AE-1AAC-9406-43E6-0E2EF0FE15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882650"/>
          </a:xfrm>
        </p:spPr>
        <p:txBody>
          <a:bodyPr/>
          <a:lstStyle/>
          <a:p>
            <a:r>
              <a:rPr lang="en-GB" altLang="en-US" sz="4000"/>
              <a:t>Reactions of metals with acids</a:t>
            </a: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68E84FDA-AE1E-8D2E-357E-2901C5B809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14400"/>
            <a:ext cx="8610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66FF99"/>
                </a:solidFill>
              </a:rPr>
              <a:t>When a metal reacts with an acid it gives off hydrogen (which can be “popped” using a lit splint).  The other product is a salt.</a:t>
            </a:r>
          </a:p>
        </p:txBody>
      </p:sp>
      <p:grpSp>
        <p:nvGrpSpPr>
          <p:cNvPr id="7184" name="Group 16">
            <a:extLst>
              <a:ext uri="{FF2B5EF4-FFF2-40B4-BE49-F238E27FC236}">
                <a16:creationId xmlns:a16="http://schemas.microsoft.com/office/drawing/2014/main" id="{9DC0AF1E-BF71-3CC5-D587-2CDCAB52ADAD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3962400"/>
            <a:ext cx="8610600" cy="2647950"/>
            <a:chOff x="192" y="2496"/>
            <a:chExt cx="5424" cy="1668"/>
          </a:xfrm>
        </p:grpSpPr>
        <p:sp>
          <p:nvSpPr>
            <p:cNvPr id="7176" name="Text Box 8">
              <a:extLst>
                <a:ext uri="{FF2B5EF4-FFF2-40B4-BE49-F238E27FC236}">
                  <a16:creationId xmlns:a16="http://schemas.microsoft.com/office/drawing/2014/main" id="{6D59D29B-DA11-4DAB-2388-79EB2B36DB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2496"/>
              <a:ext cx="5424" cy="16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altLang="en-US">
                  <a:solidFill>
                    <a:srgbClr val="CCFF33"/>
                  </a:solidFill>
                  <a:latin typeface="Comic Sans MS" panose="030F0702030302020204" pitchFamily="66" charset="0"/>
                </a:rPr>
                <a:t>Copy and complete the following reactions:</a:t>
              </a:r>
            </a:p>
            <a:p>
              <a:pPr>
                <a:spcBef>
                  <a:spcPct val="50000"/>
                </a:spcBef>
                <a:buFontTx/>
                <a:buAutoNum type="arabicParenR"/>
              </a:pPr>
              <a:r>
                <a:rPr lang="en-GB" altLang="en-US">
                  <a:solidFill>
                    <a:schemeClr val="bg1"/>
                  </a:solidFill>
                  <a:latin typeface="Comic Sans MS" panose="030F0702030302020204" pitchFamily="66" charset="0"/>
                </a:rPr>
                <a:t>Calcium + hydrochloric acid</a:t>
              </a:r>
            </a:p>
            <a:p>
              <a:pPr>
                <a:spcBef>
                  <a:spcPct val="50000"/>
                </a:spcBef>
                <a:buFontTx/>
                <a:buAutoNum type="arabicParenR"/>
              </a:pPr>
              <a:r>
                <a:rPr lang="en-GB" altLang="en-US">
                  <a:solidFill>
                    <a:srgbClr val="CCFF33"/>
                  </a:solidFill>
                  <a:latin typeface="Comic Sans MS" panose="030F0702030302020204" pitchFamily="66" charset="0"/>
                </a:rPr>
                <a:t>Zinc + hydrochloric acid</a:t>
              </a:r>
            </a:p>
            <a:p>
              <a:pPr>
                <a:spcBef>
                  <a:spcPct val="50000"/>
                </a:spcBef>
                <a:buFontTx/>
                <a:buAutoNum type="arabicParenR"/>
              </a:pPr>
              <a:r>
                <a:rPr lang="en-GB" altLang="en-US">
                  <a:solidFill>
                    <a:schemeClr val="bg1"/>
                  </a:solidFill>
                  <a:latin typeface="Comic Sans MS" panose="030F0702030302020204" pitchFamily="66" charset="0"/>
                </a:rPr>
                <a:t>Iron + hydrochloric acid</a:t>
              </a:r>
            </a:p>
            <a:p>
              <a:pPr>
                <a:spcBef>
                  <a:spcPct val="50000"/>
                </a:spcBef>
                <a:buFontTx/>
                <a:buAutoNum type="arabicParenR"/>
              </a:pPr>
              <a:r>
                <a:rPr lang="en-GB" altLang="en-US">
                  <a:solidFill>
                    <a:srgbClr val="CCFF33"/>
                  </a:solidFill>
                  <a:latin typeface="Comic Sans MS" panose="030F0702030302020204" pitchFamily="66" charset="0"/>
                </a:rPr>
                <a:t>Lithium + sulphuric acid</a:t>
              </a:r>
            </a:p>
          </p:txBody>
        </p:sp>
        <p:sp>
          <p:nvSpPr>
            <p:cNvPr id="7177" name="Line 9">
              <a:extLst>
                <a:ext uri="{FF2B5EF4-FFF2-40B4-BE49-F238E27FC236}">
                  <a16:creationId xmlns:a16="http://schemas.microsoft.com/office/drawing/2014/main" id="{0761EDB4-3F2F-C6E8-CB5F-84FF2ADCAA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4032"/>
              <a:ext cx="768" cy="0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8" name="Line 10">
              <a:extLst>
                <a:ext uri="{FF2B5EF4-FFF2-40B4-BE49-F238E27FC236}">
                  <a16:creationId xmlns:a16="http://schemas.microsoft.com/office/drawing/2014/main" id="{32CD8DC3-FC2A-8410-5FD6-1F4D1584A5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3696"/>
              <a:ext cx="768" cy="0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9" name="Line 11">
              <a:extLst>
                <a:ext uri="{FF2B5EF4-FFF2-40B4-BE49-F238E27FC236}">
                  <a16:creationId xmlns:a16="http://schemas.microsoft.com/office/drawing/2014/main" id="{D99B84BD-7112-5840-7CC9-A87895A5EA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3312"/>
              <a:ext cx="768" cy="0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0" name="Line 12">
              <a:extLst>
                <a:ext uri="{FF2B5EF4-FFF2-40B4-BE49-F238E27FC236}">
                  <a16:creationId xmlns:a16="http://schemas.microsoft.com/office/drawing/2014/main" id="{D53C3C2E-1608-1B0F-15DA-C6FED3B384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976"/>
              <a:ext cx="768" cy="0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83" name="Group 15">
            <a:extLst>
              <a:ext uri="{FF2B5EF4-FFF2-40B4-BE49-F238E27FC236}">
                <a16:creationId xmlns:a16="http://schemas.microsoft.com/office/drawing/2014/main" id="{68E039EF-E6E2-8143-BCB4-B259A1E4D65E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362200"/>
            <a:ext cx="8610600" cy="1082675"/>
            <a:chOff x="144" y="1488"/>
            <a:chExt cx="5424" cy="682"/>
          </a:xfrm>
        </p:grpSpPr>
        <p:sp>
          <p:nvSpPr>
            <p:cNvPr id="7173" name="Text Box 5">
              <a:extLst>
                <a:ext uri="{FF2B5EF4-FFF2-40B4-BE49-F238E27FC236}">
                  <a16:creationId xmlns:a16="http://schemas.microsoft.com/office/drawing/2014/main" id="{83B5E86A-2E73-ABE2-7445-75994EFEDE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1488"/>
              <a:ext cx="5232" cy="304"/>
            </a:xfrm>
            <a:prstGeom prst="rect">
              <a:avLst/>
            </a:prstGeom>
            <a:noFill/>
            <a:ln w="25400">
              <a:solidFill>
                <a:srgbClr val="FF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/>
                <a:t>METAL  </a:t>
              </a:r>
              <a:r>
                <a:rPr lang="en-GB" altLang="en-US">
                  <a:solidFill>
                    <a:srgbClr val="66FFFF"/>
                  </a:solidFill>
                </a:rPr>
                <a:t>+</a:t>
              </a:r>
              <a:r>
                <a:rPr lang="en-GB" altLang="en-US"/>
                <a:t>  ACID   			SALT </a:t>
              </a:r>
              <a:r>
                <a:rPr lang="en-GB" altLang="en-US">
                  <a:solidFill>
                    <a:srgbClr val="66CCFF"/>
                  </a:solidFill>
                </a:rPr>
                <a:t>+</a:t>
              </a:r>
              <a:r>
                <a:rPr lang="en-GB" altLang="en-US"/>
                <a:t> HYDROGEN</a:t>
              </a:r>
            </a:p>
          </p:txBody>
        </p:sp>
        <p:sp>
          <p:nvSpPr>
            <p:cNvPr id="7174" name="Line 6">
              <a:extLst>
                <a:ext uri="{FF2B5EF4-FFF2-40B4-BE49-F238E27FC236}">
                  <a16:creationId xmlns:a16="http://schemas.microsoft.com/office/drawing/2014/main" id="{1E4F2254-0A6A-F4AC-3F83-C81C28CA8D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1632"/>
              <a:ext cx="768" cy="0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1" name="Text Box 13">
              <a:extLst>
                <a:ext uri="{FF2B5EF4-FFF2-40B4-BE49-F238E27FC236}">
                  <a16:creationId xmlns:a16="http://schemas.microsoft.com/office/drawing/2014/main" id="{7CC779EB-CBFB-B4AF-99E1-E54C0A7934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1920"/>
              <a:ext cx="542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000" i="1"/>
                <a:t>e.g. magnesium + hydrochloric acid 	 magnesium chloride + hydrogen</a:t>
              </a:r>
            </a:p>
          </p:txBody>
        </p:sp>
        <p:sp>
          <p:nvSpPr>
            <p:cNvPr id="7182" name="Line 14">
              <a:extLst>
                <a:ext uri="{FF2B5EF4-FFF2-40B4-BE49-F238E27FC236}">
                  <a16:creationId xmlns:a16="http://schemas.microsoft.com/office/drawing/2014/main" id="{D908A589-6B3F-8459-9068-63D37B48DB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2064"/>
              <a:ext cx="240" cy="0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>
            <a:extLst>
              <a:ext uri="{FF2B5EF4-FFF2-40B4-BE49-F238E27FC236}">
                <a16:creationId xmlns:a16="http://schemas.microsoft.com/office/drawing/2014/main" id="{C369AB54-342D-2DC4-54DC-837B6433C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CADEA-E4F8-4B83-A097-73BCA61068D7}" type="datetime1">
              <a:rPr lang="en-GB" altLang="en-US"/>
              <a:pPr/>
              <a:t>23/05/2023</a:t>
            </a:fld>
            <a:endParaRPr lang="en-GB" altLang="en-US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294CB4AE-5360-D04C-5FA1-27B918A7CD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/>
              <a:t>Complete the following reactions: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BD045D10-C3B2-BF8B-2AD7-2B0511BC8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95400"/>
            <a:ext cx="8686800" cy="451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arenR"/>
            </a:pPr>
            <a:r>
              <a:rPr lang="en-GB" altLang="en-US" sz="2000">
                <a:solidFill>
                  <a:srgbClr val="66CCFF"/>
                </a:solidFill>
                <a:latin typeface="Comic Sans MS" panose="030F0702030302020204" pitchFamily="66" charset="0"/>
              </a:rPr>
              <a:t>Lithium + water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Lithium + hydrochloric acid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GB" altLang="en-US" sz="2000">
                <a:solidFill>
                  <a:srgbClr val="66CCFF"/>
                </a:solidFill>
                <a:latin typeface="Comic Sans MS" panose="030F0702030302020204" pitchFamily="66" charset="0"/>
              </a:rPr>
              <a:t>Silver + oxygen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Magnesium + sulphuric acid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GB" altLang="en-US" sz="2000">
                <a:solidFill>
                  <a:srgbClr val="66CCFF"/>
                </a:solidFill>
                <a:latin typeface="Comic Sans MS" panose="030F0702030302020204" pitchFamily="66" charset="0"/>
              </a:rPr>
              <a:t>Potassium + oxygen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Aluminium + oxygen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GB" altLang="en-US" sz="2000">
                <a:solidFill>
                  <a:srgbClr val="66CCFF"/>
                </a:solidFill>
                <a:latin typeface="Comic Sans MS" panose="030F0702030302020204" pitchFamily="66" charset="0"/>
              </a:rPr>
              <a:t>Manganese + water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Sodium + sulphuric acid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GB" altLang="en-US" sz="2000">
                <a:solidFill>
                  <a:srgbClr val="66CCFF"/>
                </a:solidFill>
                <a:latin typeface="Comic Sans MS" panose="030F0702030302020204" pitchFamily="66" charset="0"/>
              </a:rPr>
              <a:t>Lithium + oxygen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Nickel + hydrochloric acid</a:t>
            </a:r>
          </a:p>
        </p:txBody>
      </p:sp>
      <p:sp>
        <p:nvSpPr>
          <p:cNvPr id="9221" name="Text Box 5">
            <a:extLst>
              <a:ext uri="{FF2B5EF4-FFF2-40B4-BE49-F238E27FC236}">
                <a16:creationId xmlns:a16="http://schemas.microsoft.com/office/drawing/2014/main" id="{11697124-FB8C-DDCD-8436-5D44CC5FFF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1295400"/>
            <a:ext cx="3962400" cy="451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rgbClr val="66CCFF"/>
                </a:solidFill>
              </a:rPr>
              <a:t>Lithium hydroxide + hydrogen</a:t>
            </a:r>
          </a:p>
          <a:p>
            <a:pPr>
              <a:spcBef>
                <a:spcPct val="50000"/>
              </a:spcBef>
            </a:pPr>
            <a:r>
              <a:rPr lang="en-GB" altLang="en-US" sz="2000"/>
              <a:t>Lithium chloride + hydrogen</a:t>
            </a:r>
          </a:p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rgbClr val="66CCFF"/>
                </a:solidFill>
              </a:rPr>
              <a:t>Silver oxide</a:t>
            </a:r>
          </a:p>
          <a:p>
            <a:pPr>
              <a:spcBef>
                <a:spcPct val="50000"/>
              </a:spcBef>
            </a:pPr>
            <a:r>
              <a:rPr lang="en-GB" altLang="en-US" sz="2000"/>
              <a:t>Magnesium sulphate + hydrogen</a:t>
            </a:r>
          </a:p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rgbClr val="66CCFF"/>
                </a:solidFill>
              </a:rPr>
              <a:t>Potassium oxide</a:t>
            </a:r>
          </a:p>
          <a:p>
            <a:pPr>
              <a:spcBef>
                <a:spcPct val="50000"/>
              </a:spcBef>
            </a:pPr>
            <a:r>
              <a:rPr lang="en-GB" altLang="en-US" sz="2000"/>
              <a:t>Aluminium oxide</a:t>
            </a:r>
          </a:p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rgbClr val="66CCFF"/>
                </a:solidFill>
              </a:rPr>
              <a:t>Manganese oxide + hydrogen</a:t>
            </a:r>
          </a:p>
          <a:p>
            <a:pPr>
              <a:spcBef>
                <a:spcPct val="50000"/>
              </a:spcBef>
            </a:pPr>
            <a:r>
              <a:rPr lang="en-GB" altLang="en-US" sz="2000"/>
              <a:t>Sodium sulphate + hydrogen</a:t>
            </a:r>
          </a:p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rgbClr val="66CCFF"/>
                </a:solidFill>
              </a:rPr>
              <a:t>Lithium oxide</a:t>
            </a:r>
          </a:p>
          <a:p>
            <a:pPr>
              <a:spcBef>
                <a:spcPct val="50000"/>
              </a:spcBef>
            </a:pPr>
            <a:r>
              <a:rPr lang="en-GB" altLang="en-US" sz="2000"/>
              <a:t>Nickel chloride + hydrogen</a:t>
            </a:r>
          </a:p>
        </p:txBody>
      </p:sp>
      <p:grpSp>
        <p:nvGrpSpPr>
          <p:cNvPr id="9231" name="Group 15">
            <a:extLst>
              <a:ext uri="{FF2B5EF4-FFF2-40B4-BE49-F238E27FC236}">
                <a16:creationId xmlns:a16="http://schemas.microsoft.com/office/drawing/2014/main" id="{45BD8B95-CD1D-50F3-C6E3-3680B10EE5FB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1524000"/>
            <a:ext cx="762000" cy="4038600"/>
            <a:chOff x="2688" y="960"/>
            <a:chExt cx="480" cy="2544"/>
          </a:xfrm>
        </p:grpSpPr>
        <p:sp>
          <p:nvSpPr>
            <p:cNvPr id="9220" name="Line 4">
              <a:extLst>
                <a:ext uri="{FF2B5EF4-FFF2-40B4-BE49-F238E27FC236}">
                  <a16:creationId xmlns:a16="http://schemas.microsoft.com/office/drawing/2014/main" id="{F147B2E7-5108-83C6-161B-1CC9186D2F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960"/>
              <a:ext cx="480" cy="0"/>
            </a:xfrm>
            <a:prstGeom prst="line">
              <a:avLst/>
            </a:prstGeom>
            <a:noFill/>
            <a:ln w="31750">
              <a:solidFill>
                <a:srgbClr val="FFCC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2" name="Line 6">
              <a:extLst>
                <a:ext uri="{FF2B5EF4-FFF2-40B4-BE49-F238E27FC236}">
                  <a16:creationId xmlns:a16="http://schemas.microsoft.com/office/drawing/2014/main" id="{585FC8AA-62D6-1E71-3CF0-E6AA16B5BD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1200"/>
              <a:ext cx="480" cy="0"/>
            </a:xfrm>
            <a:prstGeom prst="line">
              <a:avLst/>
            </a:prstGeom>
            <a:noFill/>
            <a:ln w="31750">
              <a:solidFill>
                <a:srgbClr val="FFCC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3" name="Line 7">
              <a:extLst>
                <a:ext uri="{FF2B5EF4-FFF2-40B4-BE49-F238E27FC236}">
                  <a16:creationId xmlns:a16="http://schemas.microsoft.com/office/drawing/2014/main" id="{134E779C-376B-EEAF-B909-F0CC16AE39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1536"/>
              <a:ext cx="480" cy="0"/>
            </a:xfrm>
            <a:prstGeom prst="line">
              <a:avLst/>
            </a:prstGeom>
            <a:noFill/>
            <a:ln w="31750">
              <a:solidFill>
                <a:srgbClr val="FFCC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4" name="Line 8">
              <a:extLst>
                <a:ext uri="{FF2B5EF4-FFF2-40B4-BE49-F238E27FC236}">
                  <a16:creationId xmlns:a16="http://schemas.microsoft.com/office/drawing/2014/main" id="{2EA66284-E959-FBD1-7930-F1C6ADA2EB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1824"/>
              <a:ext cx="480" cy="0"/>
            </a:xfrm>
            <a:prstGeom prst="line">
              <a:avLst/>
            </a:prstGeom>
            <a:noFill/>
            <a:ln w="31750">
              <a:solidFill>
                <a:srgbClr val="FFCC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5" name="Line 9">
              <a:extLst>
                <a:ext uri="{FF2B5EF4-FFF2-40B4-BE49-F238E27FC236}">
                  <a16:creationId xmlns:a16="http://schemas.microsoft.com/office/drawing/2014/main" id="{01E1BB88-E385-1F17-CE98-6E174A1152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2112"/>
              <a:ext cx="480" cy="0"/>
            </a:xfrm>
            <a:prstGeom prst="line">
              <a:avLst/>
            </a:prstGeom>
            <a:noFill/>
            <a:ln w="31750">
              <a:solidFill>
                <a:srgbClr val="FFCC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6" name="Line 10">
              <a:extLst>
                <a:ext uri="{FF2B5EF4-FFF2-40B4-BE49-F238E27FC236}">
                  <a16:creationId xmlns:a16="http://schemas.microsoft.com/office/drawing/2014/main" id="{05C8F1F5-0A63-F3B3-4E3C-7EADB26927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2400"/>
              <a:ext cx="480" cy="0"/>
            </a:xfrm>
            <a:prstGeom prst="line">
              <a:avLst/>
            </a:prstGeom>
            <a:noFill/>
            <a:ln w="31750">
              <a:solidFill>
                <a:srgbClr val="FFCC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7" name="Line 11">
              <a:extLst>
                <a:ext uri="{FF2B5EF4-FFF2-40B4-BE49-F238E27FC236}">
                  <a16:creationId xmlns:a16="http://schemas.microsoft.com/office/drawing/2014/main" id="{28B83429-1422-92BB-C743-A112B28761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2688"/>
              <a:ext cx="480" cy="0"/>
            </a:xfrm>
            <a:prstGeom prst="line">
              <a:avLst/>
            </a:prstGeom>
            <a:noFill/>
            <a:ln w="31750">
              <a:solidFill>
                <a:srgbClr val="FFCC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8" name="Line 12">
              <a:extLst>
                <a:ext uri="{FF2B5EF4-FFF2-40B4-BE49-F238E27FC236}">
                  <a16:creationId xmlns:a16="http://schemas.microsoft.com/office/drawing/2014/main" id="{6AFF75D9-016E-001F-8994-F480B3ACEA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2928"/>
              <a:ext cx="480" cy="0"/>
            </a:xfrm>
            <a:prstGeom prst="line">
              <a:avLst/>
            </a:prstGeom>
            <a:noFill/>
            <a:ln w="31750">
              <a:solidFill>
                <a:srgbClr val="FFCC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9" name="Line 13">
              <a:extLst>
                <a:ext uri="{FF2B5EF4-FFF2-40B4-BE49-F238E27FC236}">
                  <a16:creationId xmlns:a16="http://schemas.microsoft.com/office/drawing/2014/main" id="{D1EEF332-B2BE-9A05-8E36-6FA07F5A8C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3216"/>
              <a:ext cx="480" cy="0"/>
            </a:xfrm>
            <a:prstGeom prst="line">
              <a:avLst/>
            </a:prstGeom>
            <a:noFill/>
            <a:ln w="31750">
              <a:solidFill>
                <a:srgbClr val="FFCC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0" name="Line 14">
              <a:extLst>
                <a:ext uri="{FF2B5EF4-FFF2-40B4-BE49-F238E27FC236}">
                  <a16:creationId xmlns:a16="http://schemas.microsoft.com/office/drawing/2014/main" id="{7BCF45A7-5733-FC82-14E4-7E1DA10289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3504"/>
              <a:ext cx="480" cy="0"/>
            </a:xfrm>
            <a:prstGeom prst="line">
              <a:avLst/>
            </a:prstGeom>
            <a:noFill/>
            <a:ln w="31750">
              <a:solidFill>
                <a:srgbClr val="FFCC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>
            <a:extLst>
              <a:ext uri="{FF2B5EF4-FFF2-40B4-BE49-F238E27FC236}">
                <a16:creationId xmlns:a16="http://schemas.microsoft.com/office/drawing/2014/main" id="{7C5DF233-7EA5-9A31-C85A-D8E791474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554D-A5C7-4CE2-8404-BD6A534B3B08}" type="datetime1">
              <a:rPr lang="en-GB" altLang="en-US"/>
              <a:pPr/>
              <a:t>23/05/2023</a:t>
            </a:fld>
            <a:endParaRPr lang="en-GB" altLang="en-US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044492B3-24A9-AA2E-82FC-2511155176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An example question on reactivity</a:t>
            </a:r>
          </a:p>
        </p:txBody>
      </p:sp>
      <p:graphicFrame>
        <p:nvGraphicFramePr>
          <p:cNvPr id="10363" name="Group 123">
            <a:extLst>
              <a:ext uri="{FF2B5EF4-FFF2-40B4-BE49-F238E27FC236}">
                <a16:creationId xmlns:a16="http://schemas.microsoft.com/office/drawing/2014/main" id="{FEFF45EC-94FB-A1FE-3D70-2A52BFCEBF36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1143000"/>
          <a:ext cx="8610600" cy="541020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80238197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4223466125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1967625667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94521843"/>
                    </a:ext>
                  </a:extLst>
                </a:gridCol>
              </a:tblGrid>
              <a:tr h="976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Metal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/>
                          <a:latin typeface="Comic Sans MS" panose="030F0702030302020204" pitchFamily="66" charset="0"/>
                        </a:rPr>
                        <a:t>Reaction with dilute acid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Comic Sans MS" panose="030F0702030302020204" pitchFamily="66" charset="0"/>
                        </a:rPr>
                        <a:t>Reaction with water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rgbClr val="99FF66"/>
                          </a:solidFill>
                          <a:effectLst/>
                          <a:latin typeface="Comic Sans MS" panose="030F0702030302020204" pitchFamily="66" charset="0"/>
                        </a:rPr>
                        <a:t>Reaction with oxygen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9197408"/>
                  </a:ext>
                </a:extLst>
              </a:tr>
              <a:tr h="865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A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/>
                          <a:latin typeface="Comic Sans MS" panose="030F0702030302020204" pitchFamily="66" charset="0"/>
                        </a:rPr>
                        <a:t>Some reaction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Comic Sans MS" panose="030F0702030302020204" pitchFamily="66" charset="0"/>
                        </a:rPr>
                        <a:t>Slow reaction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FF66"/>
                          </a:solidFill>
                          <a:effectLst/>
                          <a:latin typeface="Comic Sans MS" panose="030F0702030302020204" pitchFamily="66" charset="0"/>
                        </a:rPr>
                        <a:t>Burns brightly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0360625"/>
                  </a:ext>
                </a:extLst>
              </a:tr>
              <a:tr h="869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B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/>
                          <a:latin typeface="Comic Sans MS" panose="030F0702030302020204" pitchFamily="66" charset="0"/>
                        </a:rPr>
                        <a:t>No reaction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Comic Sans MS" panose="030F0702030302020204" pitchFamily="66" charset="0"/>
                        </a:rPr>
                        <a:t>No reaction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FF66"/>
                          </a:solidFill>
                          <a:effectLst/>
                          <a:latin typeface="Comic Sans MS" panose="030F0702030302020204" pitchFamily="66" charset="0"/>
                        </a:rPr>
                        <a:t>Reacts slowly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5414078"/>
                  </a:ext>
                </a:extLst>
              </a:tr>
              <a:tr h="869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C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/>
                          <a:latin typeface="Comic Sans MS" panose="030F0702030302020204" pitchFamily="66" charset="0"/>
                        </a:rPr>
                        <a:t>No reaction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Comic Sans MS" panose="030F0702030302020204" pitchFamily="66" charset="0"/>
                        </a:rPr>
                        <a:t>No reaction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FF66"/>
                          </a:solidFill>
                          <a:effectLst/>
                          <a:latin typeface="Comic Sans MS" panose="030F0702030302020204" pitchFamily="66" charset="0"/>
                        </a:rPr>
                        <a:t>No reaction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4626355"/>
                  </a:ext>
                </a:extLst>
              </a:tr>
              <a:tr h="866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D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/>
                          <a:latin typeface="Comic Sans MS" panose="030F0702030302020204" pitchFamily="66" charset="0"/>
                        </a:rPr>
                        <a:t>Violent reaction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Comic Sans MS" panose="030F0702030302020204" pitchFamily="66" charset="0"/>
                        </a:rPr>
                        <a:t>Slow reaction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FF66"/>
                          </a:solidFill>
                          <a:effectLst/>
                          <a:latin typeface="Comic Sans MS" panose="030F0702030302020204" pitchFamily="66" charset="0"/>
                        </a:rPr>
                        <a:t>Burns brightly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6531906"/>
                  </a:ext>
                </a:extLst>
              </a:tr>
              <a:tr h="962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</a:rPr>
                        <a:t>E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/>
                          <a:latin typeface="Comic Sans MS" panose="030F0702030302020204" pitchFamily="66" charset="0"/>
                        </a:rPr>
                        <a:t>Reasonable reaction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Comic Sans MS" panose="030F0702030302020204" pitchFamily="66" charset="0"/>
                        </a:rPr>
                        <a:t>Reacts with steam only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99FF66"/>
                          </a:solidFill>
                          <a:effectLst/>
                          <a:latin typeface="Comic Sans MS" panose="030F0702030302020204" pitchFamily="66" charset="0"/>
                        </a:rPr>
                        <a:t>Reacts slowly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45127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>
            <a:extLst>
              <a:ext uri="{FF2B5EF4-FFF2-40B4-BE49-F238E27FC236}">
                <a16:creationId xmlns:a16="http://schemas.microsoft.com/office/drawing/2014/main" id="{3402B21E-3C50-ED39-2F00-60269AAA8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7C907-E467-41BF-8874-17F083E1087D}" type="datetime1">
              <a:rPr lang="en-GB" altLang="en-US"/>
              <a:pPr/>
              <a:t>23/05/2023</a:t>
            </a:fld>
            <a:endParaRPr lang="en-GB" alt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91B8D9BE-3590-365C-7B6F-7936FD4C2B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763000" cy="882650"/>
          </a:xfrm>
        </p:spPr>
        <p:txBody>
          <a:bodyPr/>
          <a:lstStyle/>
          <a:p>
            <a:r>
              <a:rPr lang="en-GB" altLang="en-US"/>
              <a:t>The Reactivity Series</a:t>
            </a: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CF8C180D-E63F-4567-951D-780105E13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048000"/>
            <a:ext cx="441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66FFFF"/>
                </a:solidFill>
              </a:rPr>
              <a:t>The Reactivity Series lists metals in order of reactivity:</a:t>
            </a:r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1A767F95-6388-F7B4-077F-A76547D17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1143000"/>
            <a:ext cx="1981200" cy="54641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0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>
                <a:solidFill>
                  <a:srgbClr val="FFFF66"/>
                </a:solidFill>
              </a:rPr>
              <a:t>Potassium</a:t>
            </a:r>
          </a:p>
          <a:p>
            <a:pPr algn="ctr">
              <a:spcBef>
                <a:spcPct val="50000"/>
              </a:spcBef>
            </a:pPr>
            <a:r>
              <a:rPr lang="en-GB" altLang="en-US" sz="2000"/>
              <a:t>Sodium</a:t>
            </a:r>
          </a:p>
          <a:p>
            <a:pPr algn="ctr">
              <a:spcBef>
                <a:spcPct val="50000"/>
              </a:spcBef>
            </a:pPr>
            <a:r>
              <a:rPr lang="en-GB" altLang="en-US" sz="2000">
                <a:solidFill>
                  <a:srgbClr val="FFFF66"/>
                </a:solidFill>
              </a:rPr>
              <a:t>Calcium</a:t>
            </a:r>
          </a:p>
          <a:p>
            <a:pPr algn="ctr">
              <a:spcBef>
                <a:spcPct val="50000"/>
              </a:spcBef>
            </a:pPr>
            <a:r>
              <a:rPr lang="en-GB" altLang="en-US" sz="2000"/>
              <a:t>Magnesium</a:t>
            </a:r>
          </a:p>
          <a:p>
            <a:pPr algn="ctr">
              <a:spcBef>
                <a:spcPct val="50000"/>
              </a:spcBef>
            </a:pPr>
            <a:r>
              <a:rPr lang="en-GB" altLang="en-US" sz="2000">
                <a:solidFill>
                  <a:srgbClr val="FFFF66"/>
                </a:solidFill>
              </a:rPr>
              <a:t>Aluminium</a:t>
            </a:r>
          </a:p>
          <a:p>
            <a:pPr algn="ctr">
              <a:spcBef>
                <a:spcPct val="50000"/>
              </a:spcBef>
            </a:pPr>
            <a:r>
              <a:rPr lang="en-GB" altLang="en-US" sz="2000" i="1"/>
              <a:t>Carbon</a:t>
            </a:r>
          </a:p>
          <a:p>
            <a:pPr algn="ctr">
              <a:spcBef>
                <a:spcPct val="50000"/>
              </a:spcBef>
            </a:pPr>
            <a:r>
              <a:rPr lang="en-GB" altLang="en-US" sz="2000">
                <a:solidFill>
                  <a:srgbClr val="FFFF66"/>
                </a:solidFill>
              </a:rPr>
              <a:t>Zinc</a:t>
            </a:r>
          </a:p>
          <a:p>
            <a:pPr algn="ctr">
              <a:spcBef>
                <a:spcPct val="50000"/>
              </a:spcBef>
            </a:pPr>
            <a:r>
              <a:rPr lang="en-GB" altLang="en-US" sz="2000"/>
              <a:t>Iron</a:t>
            </a:r>
          </a:p>
          <a:p>
            <a:pPr algn="ctr">
              <a:spcBef>
                <a:spcPct val="50000"/>
              </a:spcBef>
            </a:pPr>
            <a:r>
              <a:rPr lang="en-GB" altLang="en-US" sz="2000">
                <a:solidFill>
                  <a:srgbClr val="FFFF66"/>
                </a:solidFill>
              </a:rPr>
              <a:t>Lead</a:t>
            </a:r>
          </a:p>
          <a:p>
            <a:pPr algn="ctr">
              <a:spcBef>
                <a:spcPct val="50000"/>
              </a:spcBef>
            </a:pPr>
            <a:r>
              <a:rPr lang="en-GB" altLang="en-US" sz="2000"/>
              <a:t>Copper</a:t>
            </a:r>
          </a:p>
          <a:p>
            <a:pPr algn="ctr">
              <a:spcBef>
                <a:spcPct val="50000"/>
              </a:spcBef>
            </a:pPr>
            <a:r>
              <a:rPr lang="en-GB" altLang="en-US" sz="2000">
                <a:solidFill>
                  <a:srgbClr val="FFFF66"/>
                </a:solidFill>
              </a:rPr>
              <a:t>Silver</a:t>
            </a:r>
          </a:p>
          <a:p>
            <a:pPr algn="ctr">
              <a:spcBef>
                <a:spcPct val="50000"/>
              </a:spcBef>
            </a:pPr>
            <a:r>
              <a:rPr lang="en-GB" altLang="en-US" sz="2000"/>
              <a:t>Gold</a:t>
            </a:r>
          </a:p>
        </p:txBody>
      </p:sp>
      <p:grpSp>
        <p:nvGrpSpPr>
          <p:cNvPr id="11269" name="Group 5">
            <a:extLst>
              <a:ext uri="{FF2B5EF4-FFF2-40B4-BE49-F238E27FC236}">
                <a16:creationId xmlns:a16="http://schemas.microsoft.com/office/drawing/2014/main" id="{8595EC5C-DCA4-4B32-E3E3-4D1B28A48428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1143000"/>
            <a:ext cx="1143000" cy="5334000"/>
            <a:chOff x="3408" y="720"/>
            <a:chExt cx="720" cy="3360"/>
          </a:xfrm>
        </p:grpSpPr>
        <p:sp>
          <p:nvSpPr>
            <p:cNvPr id="11270" name="AutoShape 6">
              <a:extLst>
                <a:ext uri="{FF2B5EF4-FFF2-40B4-BE49-F238E27FC236}">
                  <a16:creationId xmlns:a16="http://schemas.microsoft.com/office/drawing/2014/main" id="{89BAF799-8C24-667E-13CE-D5645F025F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720"/>
              <a:ext cx="336" cy="3360"/>
            </a:xfrm>
            <a:prstGeom prst="upArrow">
              <a:avLst>
                <a:gd name="adj1" fmla="val 50000"/>
                <a:gd name="adj2" fmla="val 250000"/>
              </a:avLst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tint val="1372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271" name="WordArt 7">
              <a:extLst>
                <a:ext uri="{FF2B5EF4-FFF2-40B4-BE49-F238E27FC236}">
                  <a16:creationId xmlns:a16="http://schemas.microsoft.com/office/drawing/2014/main" id="{63F08C84-C474-5E85-0A32-D2CE68F4CCB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-5400000">
              <a:off x="1905" y="2319"/>
              <a:ext cx="3258" cy="252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GB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99CC"/>
                  </a:solidFill>
                  <a:latin typeface="Arial Black" panose="020B0A04020102020204" pitchFamily="34" charset="0"/>
                </a:rPr>
                <a:t>Increasing reactivity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  <p:bldP spid="11268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13C4BCC-F396-2F5B-10B9-C4ADED6EB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E881D-A68B-45F8-8C29-D4AA32A91D6A}" type="datetime1">
              <a:rPr lang="en-GB" altLang="en-US"/>
              <a:pPr/>
              <a:t>23/05/2023</a:t>
            </a:fld>
            <a:endParaRPr lang="en-GB" altLang="en-US"/>
          </a:p>
        </p:txBody>
      </p:sp>
      <p:sp>
        <p:nvSpPr>
          <p:cNvPr id="50178" name="Text Box 2">
            <a:extLst>
              <a:ext uri="{FF2B5EF4-FFF2-40B4-BE49-F238E27FC236}">
                <a16:creationId xmlns:a16="http://schemas.microsoft.com/office/drawing/2014/main" id="{947FC619-A141-6197-F587-62C3B037E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Blank presentatio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746</TotalTime>
  <Words>435</Words>
  <Application>Microsoft Office PowerPoint</Application>
  <PresentationFormat>On-screen Show (4:3)</PresentationFormat>
  <Paragraphs>110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Times New Roman</vt:lpstr>
      <vt:lpstr>Comic Sans MS</vt:lpstr>
      <vt:lpstr>Arial</vt:lpstr>
      <vt:lpstr>Blank presentation</vt:lpstr>
      <vt:lpstr>PowerPoint Presentation</vt:lpstr>
      <vt:lpstr>Reactions of metals with oxygen</vt:lpstr>
      <vt:lpstr>Reactions of metals with water</vt:lpstr>
      <vt:lpstr>Reactions of metals with acids</vt:lpstr>
      <vt:lpstr>Complete the following reactions:</vt:lpstr>
      <vt:lpstr>An example question on reactivity</vt:lpstr>
      <vt:lpstr>The Reactivity Series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Metals reactivity series</dc:title>
  <dc:creator>W Richards</dc:creator>
  <cp:lastModifiedBy>Nayan GRIFFITHS</cp:lastModifiedBy>
  <cp:revision>55</cp:revision>
  <dcterms:created xsi:type="dcterms:W3CDTF">2001-12-02T10:49:09Z</dcterms:created>
  <dcterms:modified xsi:type="dcterms:W3CDTF">2023-05-23T22:08:39Z</dcterms:modified>
</cp:coreProperties>
</file>